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0" r:id="rId2"/>
    <p:sldId id="323" r:id="rId3"/>
    <p:sldId id="322" r:id="rId4"/>
    <p:sldId id="32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96" autoAdjust="0"/>
    <p:restoredTop sz="94660"/>
  </p:normalViewPr>
  <p:slideViewPr>
    <p:cSldViewPr snapToGrid="0">
      <p:cViewPr varScale="1">
        <p:scale>
          <a:sx n="95" d="100"/>
          <a:sy n="95" d="100"/>
        </p:scale>
        <p:origin x="1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1.png>
</file>

<file path=ppt/media/image2.gif>
</file>

<file path=ppt/media/image3.jpg>
</file>

<file path=ppt/media/image3.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Running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running median filter is a variation of the standard median filter that is based on window overlapping.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It finds the local gray-level histogram of the pixels in each window and adapts it as the operation shifts to the next window.</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In theory, it is much faster than the standard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running median filtering on an image that has been corrupted by noise.</a:t>
            </a:r>
          </a:p>
        </p:txBody>
      </p:sp>
      <p:sp>
        <p:nvSpPr>
          <p:cNvPr id="6" name="Τίτλος 1">
            <a:extLst>
              <a:ext uri="{FF2B5EF4-FFF2-40B4-BE49-F238E27FC236}">
                <a16:creationId xmlns:a16="http://schemas.microsoft.com/office/drawing/2014/main" id="{6EC676AB-C6A2-49CE-9F0F-0B8E493A1AC3}"/>
              </a:ext>
            </a:extLst>
          </p:cNvPr>
          <p:cNvSpPr>
            <a:spLocks noGrp="1"/>
          </p:cNvSpPr>
          <p:nvPr>
            <p:ph type="title"/>
          </p:nvPr>
        </p:nvSpPr>
        <p:spPr bwMode="auto">
          <a:xfrm>
            <a:off x="296750" y="102231"/>
            <a:ext cx="9073008" cy="93449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402711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Running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running median filter window and applies running median filtering on the image by calculating the histogram of the pixels of the first window and finding their median value. For every window, it updates the histogram and counts the number of pixels whose value is less than the median. Afterwards, it moves up/down the histogram bins if that number is not greater/greater than (</a:t>
                </a:r>
                <a14:m>
                  <m:oMath xmlns:m="http://schemas.openxmlformats.org/officeDocument/2006/math">
                    <m:d>
                      <m:dPr>
                        <m:ctrlPr>
                          <a:rPr lang="en-US" sz="2800" b="0" i="1" smtClean="0">
                            <a:solidFill>
                              <a:schemeClr val="tx1"/>
                            </a:solidFill>
                            <a:latin typeface="Cambria Math" panose="02040503050406030204" pitchFamily="18" charset="0"/>
                            <a:cs typeface="Arial" panose="020B0604020202020204" pitchFamily="34" charset="0"/>
                          </a:rPr>
                        </m:ctrlPr>
                      </m:dPr>
                      <m:e>
                        <m:sSup>
                          <m:sSupPr>
                            <m:ctrlPr>
                              <a:rPr lang="en-US" sz="2800" b="0" i="1" smtClean="0">
                                <a:solidFill>
                                  <a:schemeClr val="tx1"/>
                                </a:solidFill>
                                <a:latin typeface="Cambria Math" panose="02040503050406030204" pitchFamily="18" charset="0"/>
                                <a:cs typeface="Arial" panose="020B0604020202020204" pitchFamily="34" charset="0"/>
                              </a:rPr>
                            </m:ctrlPr>
                          </m:sSupPr>
                          <m:e>
                            <m:r>
                              <a:rPr lang="en-US" sz="2800" b="0" i="1" smtClean="0">
                                <a:solidFill>
                                  <a:schemeClr val="tx1"/>
                                </a:solidFill>
                                <a:latin typeface="Cambria Math" panose="02040503050406030204" pitchFamily="18" charset="0"/>
                                <a:cs typeface="Arial" panose="020B0604020202020204" pitchFamily="34" charset="0"/>
                              </a:rPr>
                              <m:t>𝑛</m:t>
                            </m:r>
                          </m:e>
                          <m:sup>
                            <m:r>
                              <a:rPr lang="en-US" sz="2800" b="0" i="1" smtClean="0">
                                <a:solidFill>
                                  <a:schemeClr val="tx1"/>
                                </a:solidFill>
                                <a:latin typeface="Cambria Math" panose="02040503050406030204" pitchFamily="18" charset="0"/>
                                <a:cs typeface="Arial" panose="020B0604020202020204" pitchFamily="34" charset="0"/>
                              </a:rPr>
                              <m:t>2</m:t>
                            </m:r>
                          </m:sup>
                        </m:sSup>
                        <m:r>
                          <a:rPr lang="en-US" sz="2800" b="0" i="1" smtClean="0">
                            <a:solidFill>
                              <a:schemeClr val="tx1"/>
                            </a:solidFill>
                            <a:latin typeface="Cambria Math" panose="02040503050406030204" pitchFamily="18" charset="0"/>
                            <a:cs typeface="Arial" panose="020B0604020202020204" pitchFamily="34" charset="0"/>
                          </a:rPr>
                          <m:t>+1</m:t>
                        </m:r>
                      </m:e>
                    </m:d>
                    <m:r>
                      <a:rPr lang="en-US" sz="2800" b="0" i="1" smtClean="0">
                        <a:solidFill>
                          <a:schemeClr val="tx1"/>
                        </a:solidFill>
                        <a:latin typeface="Cambria Math" panose="02040503050406030204" pitchFamily="18" charset="0"/>
                        <a:cs typeface="Arial" panose="020B0604020202020204" pitchFamily="34" charset="0"/>
                      </a:rPr>
                      <m:t>/2</m:t>
                    </m:r>
                  </m:oMath>
                </a14:m>
                <a:r>
                  <a:rPr lang="en-US" sz="2800" b="0" dirty="0">
                    <a:solidFill>
                      <a:schemeClr val="tx1"/>
                    </a:solidFill>
                    <a:cs typeface="Arial" panose="020B0604020202020204" pitchFamily="34" charset="0"/>
                  </a:rPr>
                  <a:t>), where </a:t>
                </a:r>
                <a14:m>
                  <m:oMath xmlns:m="http://schemas.openxmlformats.org/officeDocument/2006/math">
                    <m:r>
                      <a:rPr lang="en-US" sz="2800" b="0" i="1" dirty="0" smtClean="0">
                        <a:solidFill>
                          <a:schemeClr val="tx1"/>
                        </a:solidFill>
                        <a:latin typeface="Cambria Math" panose="02040503050406030204" pitchFamily="18" charset="0"/>
                        <a:cs typeface="Arial" panose="020B0604020202020204" pitchFamily="34" charset="0"/>
                      </a:rPr>
                      <m:t>𝑛</m:t>
                    </m:r>
                  </m:oMath>
                </a14:m>
                <a:r>
                  <a:rPr lang="en-US" sz="2800" b="0" dirty="0">
                    <a:solidFill>
                      <a:schemeClr val="tx1"/>
                    </a:solidFill>
                    <a:cs typeface="Arial" panose="020B0604020202020204" pitchFamily="34" charset="0"/>
                  </a:rPr>
                  <a:t> is the size of the filter (if </a:t>
                </a:r>
                <a14:m>
                  <m:oMath xmlns:m="http://schemas.openxmlformats.org/officeDocument/2006/math">
                    <m:r>
                      <a:rPr lang="en-US" sz="2800" b="0" i="1" smtClean="0">
                        <a:solidFill>
                          <a:schemeClr val="tx1"/>
                        </a:solidFill>
                        <a:latin typeface="Cambria Math" panose="02040503050406030204" pitchFamily="18" charset="0"/>
                        <a:cs typeface="Arial" panose="020B0604020202020204" pitchFamily="34" charset="0"/>
                      </a:rPr>
                      <m:t>𝑛</m:t>
                    </m:r>
                    <m:r>
                      <a:rPr lang="en-US" sz="2800" b="0" i="1" smtClean="0">
                        <a:solidFill>
                          <a:schemeClr val="tx1"/>
                        </a:solidFill>
                        <a:latin typeface="Cambria Math" panose="02040503050406030204" pitchFamily="18" charset="0"/>
                        <a:cs typeface="Arial" panose="020B0604020202020204" pitchFamily="34" charset="0"/>
                      </a:rPr>
                      <m:t>=3</m:t>
                    </m:r>
                  </m:oMath>
                </a14:m>
                <a:r>
                  <a:rPr lang="en-US" sz="2800" b="0" dirty="0">
                    <a:solidFill>
                      <a:schemeClr val="tx1"/>
                    </a:solidFill>
                    <a:cs typeface="Arial" panose="020B0604020202020204" pitchFamily="34" charset="0"/>
                  </a:rPr>
                  <a:t>, the filter is </a:t>
                </a:r>
                <a14:m>
                  <m:oMath xmlns:m="http://schemas.openxmlformats.org/officeDocument/2006/math">
                    <m:r>
                      <a:rPr lang="en-US" sz="2800" b="0" i="1" smtClean="0">
                        <a:solidFill>
                          <a:schemeClr val="tx1"/>
                        </a:solidFill>
                        <a:latin typeface="Cambria Math" panose="02040503050406030204" pitchFamily="18" charset="0"/>
                        <a:cs typeface="Arial" panose="020B0604020202020204" pitchFamily="34" charset="0"/>
                      </a:rPr>
                      <m:t>3×3</m:t>
                    </m:r>
                  </m:oMath>
                </a14:m>
                <a:r>
                  <a:rPr lang="en-US" sz="2800" b="0" dirty="0">
                    <a:solidFill>
                      <a:schemeClr val="tx1"/>
                    </a:solidFill>
                    <a:cs typeface="Arial" panose="020B0604020202020204" pitchFamily="34" charset="0"/>
                  </a:rPr>
                  <a:t>). It uses 0-padding in order to avoid the creation of black borders in the image.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it returns the filtered image which is displayed alongside the noise one.</a:t>
                </a:r>
              </a:p>
            </p:txBody>
          </p:sp>
        </mc:Choice>
        <mc:Fallback xmlns="">
          <p:sp>
            <p:nvSpPr>
              <p:cNvPr id="3" name="Υπότιτλος 2"/>
              <p:cNvSpPr>
                <a:spLocks noGrp="1" noRot="1" noChangeAspect="1" noMove="1" noResize="1" noEditPoints="1" noAdjustHandles="1" noChangeArrowheads="1" noChangeShapeType="1" noTextEdit="1"/>
              </p:cNvSpPr>
              <p:nvPr>
                <p:ph type="subTitle" idx="1"/>
              </p:nvPr>
            </p:nvSpPr>
            <p:spPr>
              <a:xfrm>
                <a:off x="582802" y="1035854"/>
                <a:ext cx="10791929" cy="5435285"/>
              </a:xfrm>
              <a:blipFill>
                <a:blip r:embed="rId2"/>
                <a:stretch>
                  <a:fillRect l="-1356" t="-2354" r="-1130" b="-1794"/>
                </a:stretch>
              </a:blipFill>
            </p:spPr>
            <p:txBody>
              <a:bodyPr/>
              <a:lstStyle/>
              <a:p>
                <a:r>
                  <a:rPr lang="en-US">
                    <a:noFill/>
                  </a:rPr>
                  <a:t> </a:t>
                </a:r>
              </a:p>
            </p:txBody>
          </p:sp>
        </mc:Fallback>
      </mc:AlternateContent>
      <p:sp>
        <p:nvSpPr>
          <p:cNvPr id="6" name="Τίτλος 1">
            <a:extLst>
              <a:ext uri="{FF2B5EF4-FFF2-40B4-BE49-F238E27FC236}">
                <a16:creationId xmlns:a16="http://schemas.microsoft.com/office/drawing/2014/main" id="{B18E6A46-1F04-47F4-9E2C-913F53ED1E2F}"/>
              </a:ext>
            </a:extLst>
          </p:cNvPr>
          <p:cNvSpPr>
            <a:spLocks noGrp="1"/>
          </p:cNvSpPr>
          <p:nvPr>
            <p:ph type="title"/>
          </p:nvPr>
        </p:nvSpPr>
        <p:spPr bwMode="auto">
          <a:xfrm>
            <a:off x="296750" y="102231"/>
            <a:ext cx="9073008" cy="93449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2132299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Running Median Filter</a:t>
            </a:r>
          </a:p>
        </p:txBody>
      </p:sp>
      <p:pic>
        <p:nvPicPr>
          <p:cNvPr id="4" name="Picture 3" descr="A person wearing a hat&#10;&#10;Description automatically generated with medium confidence">
            <a:extLst>
              <a:ext uri="{FF2B5EF4-FFF2-40B4-BE49-F238E27FC236}">
                <a16:creationId xmlns:a16="http://schemas.microsoft.com/office/drawing/2014/main" id="{620A7FE6-4408-489D-A891-C670FBB9B5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6497" y="1633693"/>
            <a:ext cx="4444723" cy="3795521"/>
          </a:xfrm>
          <a:prstGeom prst="rect">
            <a:avLst/>
          </a:prstGeom>
        </p:spPr>
      </p:pic>
      <p:sp>
        <p:nvSpPr>
          <p:cNvPr id="9" name="TextBox 8">
            <a:extLst>
              <a:ext uri="{FF2B5EF4-FFF2-40B4-BE49-F238E27FC236}">
                <a16:creationId xmlns:a16="http://schemas.microsoft.com/office/drawing/2014/main" id="{7EDEB522-DF1C-4305-8734-73449199C76B}"/>
              </a:ext>
            </a:extLst>
          </p:cNvPr>
          <p:cNvSpPr txBox="1"/>
          <p:nvPr/>
        </p:nvSpPr>
        <p:spPr>
          <a:xfrm>
            <a:off x="1899138" y="5645703"/>
            <a:ext cx="3482082"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a:p>
            <a:pPr algn="just"/>
            <a:endParaRPr lang="en-US" sz="24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0E954AF2-ABF0-4727-BB0E-8FFB3A0884F6}"/>
                  </a:ext>
                </a:extLst>
              </p:cNvPr>
              <p:cNvSpPr txBox="1"/>
              <p:nvPr/>
            </p:nvSpPr>
            <p:spPr>
              <a:xfrm>
                <a:off x="6051456" y="5453263"/>
                <a:ext cx="5486398"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running median filter on an image corrupted by salt and pepper noise.</a:t>
                </a:r>
              </a:p>
            </p:txBody>
          </p:sp>
        </mc:Choice>
        <mc:Fallback xmlns="">
          <p:sp>
            <p:nvSpPr>
              <p:cNvPr id="10" name="TextBox 9">
                <a:extLst>
                  <a:ext uri="{FF2B5EF4-FFF2-40B4-BE49-F238E27FC236}">
                    <a16:creationId xmlns:a16="http://schemas.microsoft.com/office/drawing/2014/main" id="{0E954AF2-ABF0-4727-BB0E-8FFB3A0884F6}"/>
                  </a:ext>
                </a:extLst>
              </p:cNvPr>
              <p:cNvSpPr txBox="1">
                <a:spLocks noRot="1" noChangeAspect="1" noMove="1" noResize="1" noEditPoints="1" noAdjustHandles="1" noChangeArrowheads="1" noChangeShapeType="1" noTextEdit="1"/>
              </p:cNvSpPr>
              <p:nvPr/>
            </p:nvSpPr>
            <p:spPr>
              <a:xfrm>
                <a:off x="6051456" y="5453263"/>
                <a:ext cx="5486398" cy="1200329"/>
              </a:xfrm>
              <a:prstGeom prst="rect">
                <a:avLst/>
              </a:prstGeom>
              <a:blipFill>
                <a:blip r:embed="rId3"/>
                <a:stretch>
                  <a:fillRect l="-1778" t="-3571" r="-1667" b="-11735"/>
                </a:stretch>
              </a:blipFill>
            </p:spPr>
            <p:txBody>
              <a:bodyPr/>
              <a:lstStyle/>
              <a:p>
                <a:r>
                  <a:rPr lang="en-US">
                    <a:noFill/>
                  </a:rPr>
                  <a:t> </a:t>
                </a:r>
              </a:p>
            </p:txBody>
          </p:sp>
        </mc:Fallback>
      </mc:AlternateContent>
      <p:sp>
        <p:nvSpPr>
          <p:cNvPr id="11" name="Τίτλος 1">
            <a:extLst>
              <a:ext uri="{FF2B5EF4-FFF2-40B4-BE49-F238E27FC236}">
                <a16:creationId xmlns:a16="http://schemas.microsoft.com/office/drawing/2014/main" id="{6D170371-61A5-41DD-9C93-D4FEB1E1A451}"/>
              </a:ext>
            </a:extLst>
          </p:cNvPr>
          <p:cNvSpPr>
            <a:spLocks noGrp="1"/>
          </p:cNvSpPr>
          <p:nvPr>
            <p:ph type="title"/>
          </p:nvPr>
        </p:nvSpPr>
        <p:spPr bwMode="auto">
          <a:xfrm>
            <a:off x="296750" y="102231"/>
            <a:ext cx="9073008" cy="93449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5" name="Picture 4">
            <a:extLst>
              <a:ext uri="{FF2B5EF4-FFF2-40B4-BE49-F238E27FC236}">
                <a16:creationId xmlns:a16="http://schemas.microsoft.com/office/drawing/2014/main" id="{38131355-3398-47B6-B33F-651001DDAD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9444" y="1633692"/>
            <a:ext cx="4549744" cy="3795521"/>
          </a:xfrm>
          <a:prstGeom prst="rect">
            <a:avLst/>
          </a:prstGeom>
        </p:spPr>
      </p:pic>
    </p:spTree>
    <p:extLst>
      <p:ext uri="{BB962C8B-B14F-4D97-AF65-F5344CB8AC3E}">
        <p14:creationId xmlns:p14="http://schemas.microsoft.com/office/powerpoint/2010/main" val="1729536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Running Median Filter</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EDEB522-DF1C-4305-8734-73449199C76B}"/>
                  </a:ext>
                </a:extLst>
              </p:cNvPr>
              <p:cNvSpPr txBox="1"/>
              <p:nvPr/>
            </p:nvSpPr>
            <p:spPr>
              <a:xfrm>
                <a:off x="3326001" y="5292565"/>
                <a:ext cx="6491237"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a:t>
                </a:r>
                <a:r>
                  <a:rPr lang="en-US" sz="2400">
                    <a:latin typeface="Arial" panose="020B0604020202020204" pitchFamily="34" charset="0"/>
                    <a:cs typeface="Arial" panose="020B0604020202020204" pitchFamily="34" charset="0"/>
                  </a:rPr>
                  <a:t>running median </a:t>
                </a:r>
                <a:r>
                  <a:rPr lang="en-US" sz="2400" dirty="0">
                    <a:latin typeface="Arial" panose="020B0604020202020204" pitchFamily="34" charset="0"/>
                    <a:cs typeface="Arial" panose="020B0604020202020204" pitchFamily="34" charset="0"/>
                  </a:rPr>
                  <a:t>filter on an image corrupted by Gaussian noise (</a:t>
                </a:r>
                <a14:m>
                  <m:oMath xmlns:m="http://schemas.openxmlformats.org/officeDocument/2006/math">
                    <m:r>
                      <a:rPr lang="el-GR" sz="2400" b="0" i="1" smtClean="0">
                        <a:latin typeface="Cambria Math" panose="02040503050406030204" pitchFamily="18" charset="0"/>
                        <a:cs typeface="Arial" panose="020B0604020202020204" pitchFamily="34" charset="0"/>
                      </a:rPr>
                      <m:t>𝜇</m:t>
                    </m:r>
                    <m:r>
                      <a:rPr lang="el-GR" sz="2400" b="0" i="1" smtClean="0">
                        <a:latin typeface="Cambria Math" panose="02040503050406030204" pitchFamily="18" charset="0"/>
                        <a:cs typeface="Arial" panose="020B0604020202020204" pitchFamily="34" charset="0"/>
                      </a:rPr>
                      <m:t>=0, </m:t>
                    </m:r>
                    <m:sSup>
                      <m:sSupPr>
                        <m:ctrlPr>
                          <a:rPr lang="el-GR" sz="2400" b="0" i="1" smtClean="0">
                            <a:latin typeface="Cambria Math" panose="02040503050406030204" pitchFamily="18" charset="0"/>
                            <a:cs typeface="Arial" panose="020B0604020202020204" pitchFamily="34" charset="0"/>
                          </a:rPr>
                        </m:ctrlPr>
                      </m:sSupPr>
                      <m:e>
                        <m:r>
                          <a:rPr lang="el-GR" sz="2400" b="0" i="1" smtClean="0">
                            <a:latin typeface="Cambria Math" panose="02040503050406030204" pitchFamily="18" charset="0"/>
                            <a:cs typeface="Arial" panose="020B0604020202020204" pitchFamily="34" charset="0"/>
                          </a:rPr>
                          <m:t>𝜎</m:t>
                        </m:r>
                      </m:e>
                      <m:sup>
                        <m:r>
                          <a:rPr lang="el-GR" sz="2400" b="0" i="1" smtClean="0">
                            <a:latin typeface="Cambria Math" panose="02040503050406030204" pitchFamily="18" charset="0"/>
                            <a:cs typeface="Arial" panose="020B0604020202020204" pitchFamily="34" charset="0"/>
                          </a:rPr>
                          <m:t>2</m:t>
                        </m:r>
                      </m:sup>
                    </m:sSup>
                    <m:r>
                      <a:rPr lang="el-GR" sz="2400" b="0" i="1" smtClean="0">
                        <a:latin typeface="Cambria Math" panose="02040503050406030204" pitchFamily="18" charset="0"/>
                        <a:cs typeface="Arial" panose="020B0604020202020204" pitchFamily="34" charset="0"/>
                      </a:rPr>
                      <m:t>=0.01</m:t>
                    </m:r>
                  </m:oMath>
                </a14:m>
                <a:r>
                  <a:rPr lang="el-GR"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a:t>
                </a:r>
              </a:p>
            </p:txBody>
          </p:sp>
        </mc:Choice>
        <mc:Fallback xmlns="">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3326001" y="5292565"/>
                <a:ext cx="6491237" cy="1200329"/>
              </a:xfrm>
              <a:prstGeom prst="rect">
                <a:avLst/>
              </a:prstGeom>
              <a:blipFill>
                <a:blip r:embed="rId2"/>
                <a:stretch>
                  <a:fillRect l="-1504" t="-3553" r="-1504" b="-11168"/>
                </a:stretch>
              </a:blipFill>
            </p:spPr>
            <p:txBody>
              <a:bodyPr/>
              <a:lstStyle/>
              <a:p>
                <a:r>
                  <a:rPr lang="en-US">
                    <a:noFill/>
                  </a:rPr>
                  <a:t> </a:t>
                </a:r>
              </a:p>
            </p:txBody>
          </p:sp>
        </mc:Fallback>
      </mc:AlternateContent>
      <p:pic>
        <p:nvPicPr>
          <p:cNvPr id="4" name="Picture 3" descr="A picture containing text, person, person, child&#10;&#10;Description automatically generated">
            <a:extLst>
              <a:ext uri="{FF2B5EF4-FFF2-40B4-BE49-F238E27FC236}">
                <a16:creationId xmlns:a16="http://schemas.microsoft.com/office/drawing/2014/main" id="{233B284E-73C2-4C3A-B54D-4D52A129D5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9750" y="1714500"/>
            <a:ext cx="8572500" cy="3429000"/>
          </a:xfrm>
          <a:prstGeom prst="rect">
            <a:avLst/>
          </a:prstGeom>
        </p:spPr>
      </p:pic>
      <p:sp>
        <p:nvSpPr>
          <p:cNvPr id="10" name="Τίτλος 1">
            <a:extLst>
              <a:ext uri="{FF2B5EF4-FFF2-40B4-BE49-F238E27FC236}">
                <a16:creationId xmlns:a16="http://schemas.microsoft.com/office/drawing/2014/main" id="{6E498437-C1DB-4640-BBA5-19DE5A2F735D}"/>
              </a:ext>
            </a:extLst>
          </p:cNvPr>
          <p:cNvSpPr>
            <a:spLocks noGrp="1"/>
          </p:cNvSpPr>
          <p:nvPr>
            <p:ph type="title"/>
          </p:nvPr>
        </p:nvSpPr>
        <p:spPr bwMode="auto">
          <a:xfrm>
            <a:off x="296750" y="102231"/>
            <a:ext cx="9073008" cy="93449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801636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880</TotalTime>
  <Words>281</Words>
  <Application>Microsoft Office PowerPoint</Application>
  <PresentationFormat>Widescreen</PresentationFormat>
  <Paragraphs>17</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109</cp:revision>
  <dcterms:created xsi:type="dcterms:W3CDTF">2021-03-31T17:41:09Z</dcterms:created>
  <dcterms:modified xsi:type="dcterms:W3CDTF">2021-08-12T23:31:33Z</dcterms:modified>
</cp:coreProperties>
</file>

<file path=docProps/thumbnail.jpeg>
</file>